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4"/>
  </p:sldMasterIdLst>
  <p:notesMasterIdLst>
    <p:notesMasterId r:id="rId17"/>
  </p:notesMasterIdLst>
  <p:handoutMasterIdLst>
    <p:handoutMasterId r:id="rId18"/>
  </p:handoutMasterIdLst>
  <p:sldIdLst>
    <p:sldId id="256" r:id="rId5"/>
    <p:sldId id="322" r:id="rId6"/>
    <p:sldId id="313" r:id="rId7"/>
    <p:sldId id="327" r:id="rId8"/>
    <p:sldId id="328" r:id="rId9"/>
    <p:sldId id="331" r:id="rId10"/>
    <p:sldId id="329" r:id="rId11"/>
    <p:sldId id="335" r:id="rId12"/>
    <p:sldId id="336" r:id="rId13"/>
    <p:sldId id="337" r:id="rId14"/>
    <p:sldId id="268" r:id="rId15"/>
    <p:sldId id="32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9C02"/>
    <a:srgbClr val="68A71A"/>
    <a:srgbClr val="000000"/>
    <a:srgbClr val="4A4D4D"/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6" autoAdjust="0"/>
    <p:restoredTop sz="95660" autoAdjust="0"/>
  </p:normalViewPr>
  <p:slideViewPr>
    <p:cSldViewPr snapToGrid="0">
      <p:cViewPr>
        <p:scale>
          <a:sx n="100" d="100"/>
          <a:sy n="100" d="100"/>
        </p:scale>
        <p:origin x="852" y="288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CEC3D79-1BCB-4B3B-B67B-3A6E87FE5FEB}" type="datetime1">
              <a:rPr lang="ru-RU" smtClean="0"/>
              <a:t>03.06.2024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BB3735C-CF2D-4272-874B-84D65FE3CA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1CEEC-8EF9-467B-911D-4A2F6F7F9673}" type="datetime1">
              <a:rPr lang="ru-RU" smtClean="0"/>
              <a:pPr/>
              <a:t>03.06.2024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8B270D-091D-4ED2-8C85-0898DD7D9F21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389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ru-RU" noProof="0" smtClean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5437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ru-RU" noProof="0" smtClean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32676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ru-RU" noProof="0" smtClean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12612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ru-RU" noProof="0" smtClean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7013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ru-RU" noProof="0" smtClean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4414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797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862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9109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6223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0673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083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690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3274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79054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 rtlCol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pPr rtl="0"/>
            <a:r>
              <a:rPr lang="ru-RU" noProof="0" dirty="0">
                <a:cs typeface="Calibri"/>
              </a:rPr>
              <a:t>Текст слайда</a:t>
            </a:r>
            <a:endParaRPr lang="ru-RU" noProof="0" dirty="0"/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Прямая соединительная линия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единительная линия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</p:grpSp>
          <p:grpSp>
            <p:nvGrpSpPr>
              <p:cNvPr id="57" name="Группа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Группа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</p:grpSp>
      </p:grp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Группа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Группа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Группа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Прямая соединительная линия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Прямая соединительная линия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</p:grpSp>
          <p:grpSp>
            <p:nvGrpSpPr>
              <p:cNvPr id="141" name="Группа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Группа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Группа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</p:grpSp>
      </p:grpSp>
      <p:sp>
        <p:nvSpPr>
          <p:cNvPr id="6" name="Дата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20XX</a:t>
            </a:r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 dirty="0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644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Группа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grpSp>
            <p:nvGrpSpPr>
              <p:cNvPr id="197" name="Группа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Группа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grpSp>
              <p:nvGrpSpPr>
                <p:cNvPr id="187" name="Группа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</p:grpSp>
          <p:grpSp>
            <p:nvGrpSpPr>
              <p:cNvPr id="147" name="Группа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Группа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Прямая соединительная линия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Прямая соединительная линия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</p:grpSp>
            <p:grpSp>
              <p:nvGrpSpPr>
                <p:cNvPr id="166" name="Группа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Группа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Группа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149" name="Группа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150" name="Группа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Группа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Группа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Прямая соединительная линия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</p:grpSp>
          </p:grpSp>
        </p:grpSp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Группа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grpSp>
              <p:nvGrpSpPr>
                <p:cNvPr id="138" name="Группа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</p:grpSp>
          <p:grpSp>
            <p:nvGrpSpPr>
              <p:cNvPr id="98" name="Группа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Группа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Прямая соединительная линия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Прямая соединительная линия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</p:grpSp>
            <p:grpSp>
              <p:nvGrpSpPr>
                <p:cNvPr id="117" name="Группа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Группа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Группа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100" name="Группа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101" name="Группа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Группа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Группа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Прямая соединительная линия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</p:grpSp>
          </p:grpSp>
        </p:grpSp>
      </p:grp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 rtlCol="0"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68535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9396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 rtlCol="0">
            <a:noAutofit/>
          </a:bodyPr>
          <a:lstStyle>
            <a:lvl1pPr algn="ctr">
              <a:defRPr sz="48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 rtl="0"/>
            <a:r>
              <a:rPr lang="ru-RU" noProof="0" dirty="0"/>
              <a:t>Текст слайда</a:t>
            </a:r>
          </a:p>
          <a:p>
            <a:pPr lvl="1" rtl="0"/>
            <a:endParaRPr lang="ru-RU" noProof="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grpSp>
            <p:nvGrpSpPr>
              <p:cNvPr id="52" name="Группа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Прямая соединительная линия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</p:grpSp>
          <p:grpSp>
            <p:nvGrpSpPr>
              <p:cNvPr id="31" name="Группа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grpSp>
            <p:nvGrpSpPr>
              <p:cNvPr id="94" name="Группа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Группа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Прямая соединительная линия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Прямая соединительная линия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</p:grpSp>
          <p:grpSp>
            <p:nvGrpSpPr>
              <p:cNvPr id="73" name="Группа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Группа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</p:grpSp>
      <p:cxnSp>
        <p:nvCxnSpPr>
          <p:cNvPr id="107" name="Прямая соединительная линия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024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rtlCol="0" anchor="ctr">
            <a:noAutofit/>
          </a:bodyPr>
          <a:lstStyle>
            <a:lvl1pPr algn="ctr">
              <a:defRPr sz="60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Группа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grpSp>
              <p:nvGrpSpPr>
                <p:cNvPr id="78" name="Группа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</p:grp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Группа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Прямая соединительная линия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Прямая соединительная линия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</p:grpSp>
            <p:grpSp>
              <p:nvGrpSpPr>
                <p:cNvPr id="57" name="Группа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Группа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Группа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grpSp>
              <p:nvGrpSpPr>
                <p:cNvPr id="40" name="Группа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</p:grp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Группа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Прямая соединительная линия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Прямая соединительная линия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</p:grpSp>
            <p:grpSp>
              <p:nvGrpSpPr>
                <p:cNvPr id="19" name="Группа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Группа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Группа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 rtl="0">
              <a:buNone/>
            </a:pPr>
            <a:r>
              <a:rPr lang="ru-RU" noProof="0" dirty="0"/>
              <a:t>Текст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dirty="0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rtlCol="0" anchor="ctr">
            <a:noAutofit/>
          </a:bodyPr>
          <a:lstStyle>
            <a:lvl1pPr algn="ctr">
              <a:defRPr sz="48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ru-RU" noProof="0" dirty="0"/>
              <a:t>Щелкните, чтобы добавить рисунок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10" name="Группа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88618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 rtlCol="0">
            <a:noAutofit/>
          </a:bodyPr>
          <a:lstStyle>
            <a:lvl1pPr algn="ctr">
              <a:defRPr sz="48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0" name="Подзаголовок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>
                <a:cs typeface="Calibri"/>
              </a:rPr>
              <a:t>Подзаголовок слайда</a:t>
            </a:r>
            <a:endParaRPr lang="ru-RU" noProof="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</p:grp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ru-RU" noProof="0" dirty="0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pPr rtl="0"/>
            <a:r>
              <a:rPr lang="ru-RU" noProof="0" dirty="0">
                <a:cs typeface="Calibri"/>
              </a:rPr>
              <a:t>Текст слайда</a:t>
            </a:r>
            <a:endParaRPr lang="ru-RU" noProof="0" dirty="0"/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pPr rtl="0"/>
            <a:r>
              <a:rPr lang="ru-RU" noProof="0" dirty="0">
                <a:cs typeface="Calibri"/>
              </a:rPr>
              <a:t>Текст слайда</a:t>
            </a:r>
            <a:endParaRPr lang="ru-RU" noProof="0" dirty="0"/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Дата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20XX</a:t>
            </a:r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 rtlCol="0">
            <a:noAutofit/>
          </a:bodyPr>
          <a:lstStyle>
            <a:lvl1pPr>
              <a:defRPr sz="36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rtl="0"/>
            <a:r>
              <a:rPr lang="ru-RU" noProof="0" dirty="0">
                <a:cs typeface="Calibri"/>
              </a:rPr>
              <a:t>Текст слайда</a:t>
            </a:r>
            <a:endParaRPr lang="ru-RU" noProof="0" dirty="0"/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 rtlCol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pPr rtl="0"/>
            <a:r>
              <a:rPr lang="ru-RU" noProof="0" dirty="0">
                <a:cs typeface="Calibri"/>
              </a:rPr>
              <a:t>Текст слайда</a:t>
            </a:r>
            <a:endParaRPr lang="ru-RU" noProof="0" dirty="0"/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grpSp>
          <p:nvGrpSpPr>
            <p:cNvPr id="90" name="Группа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</p:grpSp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grpSp>
          <p:nvGrpSpPr>
            <p:cNvPr id="113" name="Группа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</p:grpSp>
      </p:grpSp>
      <p:sp>
        <p:nvSpPr>
          <p:cNvPr id="5" name="Дата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20XX</a:t>
            </a:r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Нижний колонтитул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426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,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Заголовок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ru-RU" noProof="0" dirty="0"/>
              <a:t>Щелкните, чтобы добавить рисунок</a:t>
            </a:r>
          </a:p>
          <a:p>
            <a:pPr rtl="0"/>
            <a:endParaRPr lang="ru-RU" noProof="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pPr rtl="0"/>
            <a:r>
              <a:rPr lang="ru-RU" noProof="0" dirty="0">
                <a:cs typeface="Calibri"/>
              </a:rPr>
              <a:t>Текст слайда</a:t>
            </a:r>
            <a:endParaRPr lang="ru-RU" noProof="0" dirty="0"/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Дата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20XX</a:t>
            </a:r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 dirty="0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pPr rtl="0"/>
            <a:r>
              <a:rPr lang="ru-RU" noProof="0" dirty="0">
                <a:cs typeface="Calibri"/>
              </a:rPr>
              <a:t>Текст слайда</a:t>
            </a:r>
            <a:endParaRPr lang="ru-RU" noProof="0" dirty="0"/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Дата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20XX</a:t>
            </a:r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 dirty="0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0" name="Таблица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Щелкните,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4137553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pPr rtl="0"/>
            <a:r>
              <a:rPr lang="ru-RU" noProof="0" dirty="0">
                <a:cs typeface="Calibri"/>
              </a:rPr>
              <a:t>Текст слайда</a:t>
            </a:r>
            <a:endParaRPr lang="ru-RU" noProof="0" dirty="0"/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8" name="Объект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pPr rtl="0"/>
            <a:r>
              <a:rPr lang="ru-RU" noProof="0" dirty="0">
                <a:cs typeface="Calibri"/>
              </a:rPr>
              <a:t>Текст слайда</a:t>
            </a:r>
            <a:endParaRPr lang="ru-RU" noProof="0" dirty="0"/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Группа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Группа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Прямая соединительная линия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Прямая соединительная линия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</p:grpSp>
          <p:grpSp>
            <p:nvGrpSpPr>
              <p:cNvPr id="101" name="Группа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</p:grpSp>
      </p:grp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Группа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Прямая соединительная линия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Прямая соединительная линия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ru-RU" noProof="0" dirty="0"/>
                </a:p>
              </p:txBody>
            </p:sp>
          </p:grpSp>
          <p:grpSp>
            <p:nvGrpSpPr>
              <p:cNvPr id="116" name="Группа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Группа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</p:grpSp>
      </p:grp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Дата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20XX</a:t>
            </a:r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4" name="Нижний колонтитул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2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6402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Щелкните, чтобы добавить таблицу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20XX</a:t>
            </a:r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" name="Нижний колонтитул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090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161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90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0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6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7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8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69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0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1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2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3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4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5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6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7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8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79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grpSp>
              <p:nvGrpSpPr>
                <p:cNvPr id="80" name="Группа 79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1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2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3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4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5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6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87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</p:grpSp>
          <p:grpSp>
            <p:nvGrpSpPr>
              <p:cNvPr id="52" name="Группа 51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8" name="Группа 57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2" name="Прямая соединительная линия 61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Прямая соединительная линия 62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  <p:sp>
                <p:nvSpPr>
                  <p:cNvPr id="65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</p:grpSp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0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3" name="Группа 52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4" name="Группа 53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6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57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1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8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29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0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1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2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3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5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6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7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8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39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40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sp>
              <p:nvSpPr>
                <p:cNvPr id="41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  <p:grpSp>
              <p:nvGrpSpPr>
                <p:cNvPr id="42" name="Группа 41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3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4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5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6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7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8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49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</p:grpSp>
          <p:grpSp>
            <p:nvGrpSpPr>
              <p:cNvPr id="13" name="Группа 12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0" name="Группа 19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4" name="Прямая соединительная линия 23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Прямая соединительная линия 24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  <p:sp>
                <p:nvSpPr>
                  <p:cNvPr id="27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ru-RU" noProof="0" dirty="0"/>
                  </a:p>
                </p:txBody>
              </p:sp>
            </p:grpSp>
            <p:grpSp>
              <p:nvGrpSpPr>
                <p:cNvPr id="21" name="Группа 20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2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" name="Группа 15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  <p:sp>
                <p:nvSpPr>
                  <p:cNvPr id="19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ru-RU" noProof="0" dirty="0"/>
                  </a:p>
                </p:txBody>
              </p:sp>
            </p:grp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noProof="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36435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811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5475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760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ru-RU" noProof="0" smtClean="0"/>
              <a:t>20XX</a:t>
            </a:r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97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672" r:id="rId21"/>
    <p:sldLayoutId id="2147483675" r:id="rId22"/>
    <p:sldLayoutId id="2147483691" r:id="rId23"/>
    <p:sldLayoutId id="2147483678" r:id="rId24"/>
    <p:sldLayoutId id="2147483662" r:id="rId25"/>
    <p:sldLayoutId id="2147483689" r:id="rId26"/>
    <p:sldLayoutId id="2147483676" r:id="rId27"/>
    <p:sldLayoutId id="2147483693" r:id="rId28"/>
    <p:sldLayoutId id="2147483690" r:id="rId29"/>
    <p:sldLayoutId id="2147483660" r:id="rId30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678" y="258417"/>
            <a:ext cx="9592644" cy="5128202"/>
          </a:xfrm>
        </p:spPr>
        <p:txBody>
          <a:bodyPr rtlCol="0">
            <a:noAutofit/>
          </a:bodyPr>
          <a:lstStyle/>
          <a:p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Министерство науки и высшего образования Российской Федерации</a:t>
            </a:r>
            <a:b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Федеральное государственное бюджетное образовательное учреждение </a:t>
            </a:r>
            <a:b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высшего образования</a:t>
            </a:r>
            <a:b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Уфимский государственный нефтяной технический университет</a:t>
            </a:r>
            <a:b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Кафедра вычислительной техники и инженерной кибернетики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/>
            </a:r>
            <a:b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/>
            </a:r>
            <a:b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КУРСОВАЯ РАБОТА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/>
            </a:r>
            <a:b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по дисциплине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«Разработка мобильных приложений»</a:t>
            </a:r>
            <a:b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/>
            </a:r>
            <a:b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</a:br>
            <a:r>
              <a:rPr lang="ru-RU" sz="2400" b="1" dirty="0">
                <a:ln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</a:rPr>
              <a:t>РАЗРАБОТКА МОБИЛЬНОГО ПРИЛОЖЕНИЯ ДЛЯ СОЗДАНИЯ И ПРОХОЖДЕНИЕ СОЦИОЛОГИЧЕСКИХ ОПРОСОВ</a:t>
            </a:r>
            <a:endParaRPr lang="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C3BA-F528-433F-853D-7C13F39559C0}"/>
              </a:ext>
            </a:extLst>
          </p:cNvPr>
          <p:cNvSpPr txBox="1"/>
          <p:nvPr/>
        </p:nvSpPr>
        <p:spPr>
          <a:xfrm>
            <a:off x="1041123" y="5104248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ct val="100000"/>
              </a:lnSpc>
            </a:pPr>
            <a:r>
              <a:rPr lang="ru-RU" sz="1800" b="1" dirty="0" smtClean="0">
                <a:solidFill>
                  <a:srgbClr val="333D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Выполнил: </a:t>
            </a:r>
            <a:endParaRPr lang="en-US" sz="1800" b="1" dirty="0">
              <a:solidFill>
                <a:srgbClr val="333D2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450215" algn="l">
              <a:lnSpc>
                <a:spcPct val="100000"/>
              </a:lnSpc>
            </a:pPr>
            <a:r>
              <a:rPr lang="ru-RU" sz="1800" dirty="0" smtClean="0">
                <a:solidFill>
                  <a:srgbClr val="333D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студент </a:t>
            </a:r>
            <a:r>
              <a:rPr lang="ru-RU" sz="1800" dirty="0">
                <a:solidFill>
                  <a:srgbClr val="333D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группы БПО-21-01</a:t>
            </a:r>
          </a:p>
          <a:p>
            <a:pPr indent="450215" algn="l">
              <a:lnSpc>
                <a:spcPct val="100000"/>
              </a:lnSpc>
            </a:pPr>
            <a:r>
              <a:rPr lang="ru-RU" sz="1800" dirty="0" smtClean="0">
                <a:solidFill>
                  <a:srgbClr val="333D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Семенов Вячеслав</a:t>
            </a:r>
            <a:endParaRPr lang="ru-RU" sz="1800" dirty="0">
              <a:solidFill>
                <a:srgbClr val="333D2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AC36D-9C0A-4B32-B085-F9780787DCBC}"/>
              </a:ext>
            </a:extLst>
          </p:cNvPr>
          <p:cNvSpPr txBox="1"/>
          <p:nvPr/>
        </p:nvSpPr>
        <p:spPr>
          <a:xfrm>
            <a:off x="735802" y="640079"/>
            <a:ext cx="432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«Профиль»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371600"/>
            <a:ext cx="1868805" cy="41529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68" y="1371600"/>
            <a:ext cx="1868805" cy="41529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536" y="1371599"/>
            <a:ext cx="1868806" cy="41529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2754" y="5609690"/>
            <a:ext cx="195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ProfileFragment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4924322" y="5609690"/>
            <a:ext cx="195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ImagePicker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8117784" y="5616537"/>
            <a:ext cx="291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Authentification</a:t>
            </a:r>
            <a:r>
              <a:rPr lang="en-US" dirty="0" smtClean="0"/>
              <a:t> Activity</a:t>
            </a:r>
            <a:endParaRPr lang="ru-RU" dirty="0"/>
          </a:p>
        </p:txBody>
      </p:sp>
      <p:sp>
        <p:nvSpPr>
          <p:cNvPr id="10" name="Полилиния 9"/>
          <p:cNvSpPr/>
          <p:nvPr/>
        </p:nvSpPr>
        <p:spPr>
          <a:xfrm>
            <a:off x="2905125" y="4524375"/>
            <a:ext cx="5762625" cy="1146409"/>
          </a:xfrm>
          <a:custGeom>
            <a:avLst/>
            <a:gdLst>
              <a:gd name="connsiteX0" fmla="*/ 0 w 5762625"/>
              <a:gd name="connsiteY0" fmla="*/ 0 h 1146409"/>
              <a:gd name="connsiteX1" fmla="*/ 1895475 w 5762625"/>
              <a:gd name="connsiteY1" fmla="*/ 1104900 h 1146409"/>
              <a:gd name="connsiteX2" fmla="*/ 5762625 w 5762625"/>
              <a:gd name="connsiteY2" fmla="*/ 838200 h 114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2625" h="1146409">
                <a:moveTo>
                  <a:pt x="0" y="0"/>
                </a:moveTo>
                <a:cubicBezTo>
                  <a:pt x="467519" y="482600"/>
                  <a:pt x="935038" y="965200"/>
                  <a:pt x="1895475" y="1104900"/>
                </a:cubicBezTo>
                <a:cubicBezTo>
                  <a:pt x="2855913" y="1244600"/>
                  <a:pt x="4987925" y="1000125"/>
                  <a:pt x="5762625" y="838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ru-RU" dirty="0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2581275" y="2076450"/>
            <a:ext cx="2483484" cy="110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8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1476375"/>
            <a:ext cx="10467975" cy="3181350"/>
          </a:xfrm>
        </p:spPr>
        <p:txBody>
          <a:bodyPr wrap="square" rtlCol="0" anchor="b">
            <a:no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4000" b="1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Заключение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В данной курсовой работе было разработано приложение для </a:t>
            </a:r>
            <a:r>
              <a:rPr lang="ru-RU" sz="2400" kern="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создание и прохождение социологических опросов, 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имеющее функционал для </a:t>
            </a:r>
            <a:r>
              <a:rPr lang="ru-RU" sz="2400" kern="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создание и прохождение опроса, 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также реализующее их графическое представление.</a:t>
            </a: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Также были проанализированы технологии создания мобильного приложения, выбраны операционная система мобильного устройства для работы программного продукта и среда для ее разработки.</a:t>
            </a:r>
            <a:endParaRPr lang="ru-RU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82516" y="923192"/>
            <a:ext cx="10603523" cy="5574323"/>
          </a:xfrm>
        </p:spPr>
        <p:txBody>
          <a:bodyPr rtlCol="0">
            <a:noAutofit/>
          </a:bodyPr>
          <a:lstStyle/>
          <a:p>
            <a:pPr indent="450215" algn="just">
              <a:lnSpc>
                <a:spcPct val="100000"/>
              </a:lnSpc>
              <a:spcAft>
                <a:spcPts val="800"/>
              </a:spcAft>
            </a:pPr>
            <a:r>
              <a:rPr lang="ru-RU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Актуальность: </a:t>
            </a:r>
            <a:r>
              <a:rPr lang="ru-RU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Социологические опросы остаются ключевым инструментом изучения общественных процессов. В современном информационном мире, где данные играют решающую роль в принятии решений, эти опросы необходимы для понимания мнений и предпочтений людей. Развитие информационных систем для опросов становится все более актуальным в условиях быстро меняющейся социокультурной среды</a:t>
            </a:r>
            <a:r>
              <a:rPr lang="ru-RU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indent="450215" algn="just">
              <a:lnSpc>
                <a:spcPct val="100000"/>
              </a:lnSpc>
              <a:spcAft>
                <a:spcPts val="800"/>
              </a:spcAft>
            </a:pPr>
            <a:r>
              <a:rPr lang="ru-RU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Цель: </a:t>
            </a:r>
            <a:r>
              <a:rPr lang="ru-RU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разработка мобильного приложения для учета бюджета, предназначенного для операционной системы </a:t>
            </a:r>
            <a:r>
              <a:rPr lang="ru-RU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Android</a:t>
            </a:r>
            <a:r>
              <a:rPr lang="ru-RU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с целью упрощения создание и прохождение соц. опросов. </a:t>
            </a:r>
          </a:p>
          <a:p>
            <a:pPr indent="450215" algn="just">
              <a:lnSpc>
                <a:spcPct val="100000"/>
              </a:lnSpc>
              <a:spcAft>
                <a:spcPts val="800"/>
              </a:spcAft>
            </a:pPr>
            <a:r>
              <a:rPr lang="ru-RU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Задачи</a:t>
            </a:r>
            <a:r>
              <a:rPr lang="ru-RU" b="1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ru-RU" b="1" kern="1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ru-RU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1. </a:t>
            </a:r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Анализ предметной области</a:t>
            </a: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ru-RU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2. </a:t>
            </a:r>
            <a:r>
              <a:rPr lang="ru-RU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Анализ материала по мобильной разработке</a:t>
            </a: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ru-RU" b="1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3. </a:t>
            </a:r>
            <a:r>
              <a:rPr lang="ru-RU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Проектирование </a:t>
            </a: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ru-RU" b="1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4. </a:t>
            </a:r>
            <a:r>
              <a:rPr lang="ru-RU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Создание графического интерфейса</a:t>
            </a: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ru-RU" b="1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5. </a:t>
            </a:r>
            <a:r>
              <a:rPr lang="ru-RU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Реализация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54836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54" y="692936"/>
            <a:ext cx="8647721" cy="862221"/>
          </a:xfrm>
        </p:spPr>
        <p:txBody>
          <a:bodyPr rtlCol="0">
            <a:normAutofit fontScale="90000"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Анализ предметной области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28700" y="1813797"/>
            <a:ext cx="10239375" cy="400597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 включает в себя множество важных аспектов, связанных с </a:t>
            </a:r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социальными опросами</a:t>
            </a:r>
            <a:endParaRPr lang="ru-RU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социологических опросов;</a:t>
            </a:r>
            <a:endParaRPr lang="ru-RU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общего доступа к соц</a:t>
            </a:r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иологическим опросам</a:t>
            </a:r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 участие в обсуждениях;</a:t>
            </a:r>
            <a:endParaRPr lang="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B9F5C-1743-45B8-94B4-B4AF4233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3" y="0"/>
            <a:ext cx="9134637" cy="64007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53B7C0-9871-4EFA-9A8A-4C5B57E261D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19175" y="1397976"/>
            <a:ext cx="10163175" cy="460716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ru-RU" sz="5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55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опроса. </a:t>
            </a:r>
            <a:r>
              <a:rPr lang="ru-RU" sz="5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от целей, пользователь может: </a:t>
            </a:r>
          </a:p>
          <a:p>
            <a:pPr>
              <a:buFontTx/>
              <a:buChar char="-"/>
            </a:pP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создавать </a:t>
            </a:r>
            <a:r>
              <a:rPr lang="ru-RU" sz="5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новый </a:t>
            </a: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опрос, выбрать фотографии</a:t>
            </a:r>
            <a:endParaRPr lang="ru-RU" sz="5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Комментировать опрос, ставить лайки, проходить опроса</a:t>
            </a:r>
            <a:endParaRPr lang="ru-RU" sz="5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5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55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Подписываться на пользователей:</a:t>
            </a:r>
            <a:endParaRPr lang="ru-RU" sz="55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Искат</a:t>
            </a: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ь нужного пользователя</a:t>
            </a: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5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Подписаться на пользователя.</a:t>
            </a:r>
            <a:endParaRPr lang="ru-RU" sz="5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5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55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обсуждений. </a:t>
            </a:r>
            <a:r>
              <a:rPr lang="ru-RU" sz="5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от целей, пользователь может:</a:t>
            </a:r>
          </a:p>
          <a:p>
            <a:pPr>
              <a:buFontTx/>
              <a:buChar char="-"/>
            </a:pP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оздавать обсуждения;</a:t>
            </a:r>
            <a:endParaRPr lang="ru-RU" sz="5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Участвовать в уже созданных обсуждениях;</a:t>
            </a:r>
          </a:p>
          <a:p>
            <a:pPr marL="0" indent="0">
              <a:buNone/>
            </a:pPr>
            <a:r>
              <a:rPr lang="ru-RU" sz="55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5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55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Редактировать профиль</a:t>
            </a:r>
            <a:r>
              <a:rPr lang="ru-RU" sz="55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55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Изменять фотографию, имя, описание профиля;</a:t>
            </a:r>
            <a:endParaRPr lang="ru-RU" sz="5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5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Выйти </a:t>
            </a:r>
            <a:r>
              <a:rPr lang="ru-RU" sz="55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аккаунта.</a:t>
            </a:r>
            <a:endParaRPr lang="ru-RU" sz="5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4E346-250C-40CA-BCF4-4E3C3DCC2CB2}"/>
              </a:ext>
            </a:extLst>
          </p:cNvPr>
          <p:cNvSpPr txBox="1"/>
          <p:nvPr/>
        </p:nvSpPr>
        <p:spPr>
          <a:xfrm>
            <a:off x="879231" y="6400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функционал:</a:t>
            </a:r>
          </a:p>
        </p:txBody>
      </p:sp>
    </p:spTree>
    <p:extLst>
      <p:ext uri="{BB962C8B-B14F-4D97-AF65-F5344CB8AC3E}">
        <p14:creationId xmlns:p14="http://schemas.microsoft.com/office/powerpoint/2010/main" val="218439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B9F5C-1743-45B8-94B4-B4AF4233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60" y="661700"/>
            <a:ext cx="9134637" cy="640079"/>
          </a:xfrm>
        </p:spPr>
        <p:txBody>
          <a:bodyPr>
            <a:normAutofit fontScale="90000"/>
          </a:bodyPr>
          <a:lstStyle/>
          <a:p>
            <a:pPr algn="l"/>
            <a:r>
              <a:rPr lang="ru-RU" sz="4400" dirty="0"/>
              <a:t>Реализация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53B7C0-9871-4EFA-9A8A-4C5B57E261D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653161" y="1981000"/>
            <a:ext cx="1892003" cy="4029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Android</a:t>
            </a:r>
            <a:r>
              <a:rPr lang="ru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Studio</a:t>
            </a:r>
            <a:endParaRPr lang="ru-RU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4E346-250C-40CA-BCF4-4E3C3DCC2CB2}"/>
              </a:ext>
            </a:extLst>
          </p:cNvPr>
          <p:cNvSpPr txBox="1"/>
          <p:nvPr/>
        </p:nvSpPr>
        <p:spPr>
          <a:xfrm>
            <a:off x="1006760" y="1256441"/>
            <a:ext cx="9904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технологии:</a:t>
            </a:r>
          </a:p>
        </p:txBody>
      </p:sp>
      <p:pic>
        <p:nvPicPr>
          <p:cNvPr id="7" name="Picture 6" descr="Android Studio icon PNG and SVG Vector Free Download">
            <a:extLst>
              <a:ext uri="{FF2B5EF4-FFF2-40B4-BE49-F238E27FC236}">
                <a16:creationId xmlns:a16="http://schemas.microsoft.com/office/drawing/2014/main" id="{18220752-5B40-422A-96A3-D6A5262D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61" y="2537136"/>
            <a:ext cx="1983869" cy="19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7B2133-7BE8-4506-96A0-626472FDF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420" y="3952697"/>
            <a:ext cx="1696101" cy="166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FE365-B79B-4379-82D0-7451A216203C}"/>
              </a:ext>
            </a:extLst>
          </p:cNvPr>
          <p:cNvSpPr txBox="1"/>
          <p:nvPr/>
        </p:nvSpPr>
        <p:spPr>
          <a:xfrm>
            <a:off x="5089420" y="3396561"/>
            <a:ext cx="144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Kotlin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A507F-02B0-448E-841B-1838E4BD1DC9}"/>
              </a:ext>
            </a:extLst>
          </p:cNvPr>
          <p:cNvSpPr txBox="1"/>
          <p:nvPr/>
        </p:nvSpPr>
        <p:spPr>
          <a:xfrm>
            <a:off x="7988759" y="1904910"/>
            <a:ext cx="195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en-US" b="1" dirty="0" smtClean="0"/>
              <a:t> Firebase</a:t>
            </a:r>
            <a:endParaRPr lang="ru-RU" b="1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4" t="11385" r="21388" b="3710"/>
          <a:stretch/>
        </p:blipFill>
        <p:spPr bwMode="auto">
          <a:xfrm>
            <a:off x="7988759" y="2461046"/>
            <a:ext cx="1791106" cy="21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89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AC36D-9C0A-4B32-B085-F9780787DCBC}"/>
              </a:ext>
            </a:extLst>
          </p:cNvPr>
          <p:cNvSpPr txBox="1"/>
          <p:nvPr/>
        </p:nvSpPr>
        <p:spPr>
          <a:xfrm>
            <a:off x="665438" y="627561"/>
            <a:ext cx="5110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 </a:t>
            </a:r>
            <a:r>
              <a:rPr lang="en-US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AuthentificationActivity</a:t>
            </a:r>
            <a:endParaRPr lang="en-US" sz="24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4" descr="blob:https://web.telegram.org/ea07d10a-770f-43a6-b939-cb010e7b361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08" y="1585094"/>
            <a:ext cx="1785097" cy="39668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199" y="1585094"/>
            <a:ext cx="1785097" cy="396688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190" y="1585094"/>
            <a:ext cx="1785097" cy="3966882"/>
          </a:xfrm>
          <a:prstGeom prst="rect">
            <a:avLst/>
          </a:prstGeom>
        </p:spPr>
      </p:pic>
      <p:sp>
        <p:nvSpPr>
          <p:cNvPr id="27" name="Полилиния 26"/>
          <p:cNvSpPr/>
          <p:nvPr/>
        </p:nvSpPr>
        <p:spPr>
          <a:xfrm>
            <a:off x="2798445" y="1295395"/>
            <a:ext cx="5974080" cy="2397451"/>
          </a:xfrm>
          <a:custGeom>
            <a:avLst/>
            <a:gdLst>
              <a:gd name="connsiteX0" fmla="*/ 0 w 5974080"/>
              <a:gd name="connsiteY0" fmla="*/ 2348892 h 2397451"/>
              <a:gd name="connsiteX1" fmla="*/ 441960 w 5974080"/>
              <a:gd name="connsiteY1" fmla="*/ 2105052 h 2397451"/>
              <a:gd name="connsiteX2" fmla="*/ 1866900 w 5974080"/>
              <a:gd name="connsiteY2" fmla="*/ 123852 h 2397451"/>
              <a:gd name="connsiteX3" fmla="*/ 5974080 w 5974080"/>
              <a:gd name="connsiteY3" fmla="*/ 375312 h 23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080" h="2397451">
                <a:moveTo>
                  <a:pt x="0" y="2348892"/>
                </a:moveTo>
                <a:cubicBezTo>
                  <a:pt x="65405" y="2412392"/>
                  <a:pt x="130810" y="2475892"/>
                  <a:pt x="441960" y="2105052"/>
                </a:cubicBezTo>
                <a:cubicBezTo>
                  <a:pt x="753110" y="1734212"/>
                  <a:pt x="944880" y="412142"/>
                  <a:pt x="1866900" y="123852"/>
                </a:cubicBezTo>
                <a:cubicBezTo>
                  <a:pt x="2788920" y="-164438"/>
                  <a:pt x="4381500" y="105437"/>
                  <a:pt x="5974080" y="375312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2897505" y="5198767"/>
            <a:ext cx="2461260" cy="45720"/>
          </a:xfrm>
          <a:prstGeom prst="straightConnector1">
            <a:avLst/>
          </a:prstGeom>
          <a:ln w="2222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олилиния 30"/>
          <p:cNvSpPr/>
          <p:nvPr/>
        </p:nvSpPr>
        <p:spPr>
          <a:xfrm>
            <a:off x="6524625" y="1701187"/>
            <a:ext cx="2247900" cy="2575560"/>
          </a:xfrm>
          <a:custGeom>
            <a:avLst/>
            <a:gdLst>
              <a:gd name="connsiteX0" fmla="*/ 0 w 2247900"/>
              <a:gd name="connsiteY0" fmla="*/ 2575560 h 2575560"/>
              <a:gd name="connsiteX1" fmla="*/ 1059180 w 2247900"/>
              <a:gd name="connsiteY1" fmla="*/ 1684020 h 2575560"/>
              <a:gd name="connsiteX2" fmla="*/ 2247900 w 2247900"/>
              <a:gd name="connsiteY2" fmla="*/ 0 h 257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7900" h="2575560">
                <a:moveTo>
                  <a:pt x="0" y="2575560"/>
                </a:moveTo>
                <a:cubicBezTo>
                  <a:pt x="342265" y="2344420"/>
                  <a:pt x="684530" y="2113280"/>
                  <a:pt x="1059180" y="1684020"/>
                </a:cubicBezTo>
                <a:cubicBezTo>
                  <a:pt x="1433830" y="1254760"/>
                  <a:pt x="2132330" y="128270"/>
                  <a:pt x="2247900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1309208" y="5676900"/>
            <a:ext cx="17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LoginFragment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5034198" y="5676900"/>
            <a:ext cx="17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RegisterFragment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8772526" y="5676900"/>
            <a:ext cx="17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MainActivity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36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AC36D-9C0A-4B32-B085-F9780787DCBC}"/>
              </a:ext>
            </a:extLst>
          </p:cNvPr>
          <p:cNvSpPr txBox="1"/>
          <p:nvPr/>
        </p:nvSpPr>
        <p:spPr>
          <a:xfrm>
            <a:off x="735802" y="640079"/>
            <a:ext cx="432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«Стена»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79" y="1645107"/>
            <a:ext cx="1770785" cy="393507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772" y="1643188"/>
            <a:ext cx="1771649" cy="393699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399" y="1645107"/>
            <a:ext cx="1771651" cy="393700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7740" y="1645106"/>
            <a:ext cx="1770785" cy="393507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13579" y="5772150"/>
            <a:ext cx="177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FeedFragment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3871921" y="5772150"/>
            <a:ext cx="177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CommentActivity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6630265" y="5772150"/>
            <a:ext cx="177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StatisticActivity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9350826" y="5772150"/>
            <a:ext cx="184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CreatePostActivity</a:t>
            </a:r>
            <a:endParaRPr lang="ru-RU" dirty="0"/>
          </a:p>
        </p:txBody>
      </p:sp>
      <p:sp>
        <p:nvSpPr>
          <p:cNvPr id="34" name="Полилиния 33"/>
          <p:cNvSpPr/>
          <p:nvPr/>
        </p:nvSpPr>
        <p:spPr>
          <a:xfrm>
            <a:off x="2743200" y="5114925"/>
            <a:ext cx="7381875" cy="611631"/>
          </a:xfrm>
          <a:custGeom>
            <a:avLst/>
            <a:gdLst>
              <a:gd name="connsiteX0" fmla="*/ 0 w 7381875"/>
              <a:gd name="connsiteY0" fmla="*/ 0 h 611631"/>
              <a:gd name="connsiteX1" fmla="*/ 1352550 w 7381875"/>
              <a:gd name="connsiteY1" fmla="*/ 533400 h 611631"/>
              <a:gd name="connsiteX2" fmla="*/ 6048375 w 7381875"/>
              <a:gd name="connsiteY2" fmla="*/ 600075 h 611631"/>
              <a:gd name="connsiteX3" fmla="*/ 7200900 w 7381875"/>
              <a:gd name="connsiteY3" fmla="*/ 447675 h 611631"/>
              <a:gd name="connsiteX4" fmla="*/ 7381875 w 7381875"/>
              <a:gd name="connsiteY4" fmla="*/ 390525 h 61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875" h="611631">
                <a:moveTo>
                  <a:pt x="0" y="0"/>
                </a:moveTo>
                <a:cubicBezTo>
                  <a:pt x="172244" y="216694"/>
                  <a:pt x="344488" y="433388"/>
                  <a:pt x="1352550" y="533400"/>
                </a:cubicBezTo>
                <a:cubicBezTo>
                  <a:pt x="2360612" y="633412"/>
                  <a:pt x="5073650" y="614363"/>
                  <a:pt x="6048375" y="600075"/>
                </a:cubicBezTo>
                <a:cubicBezTo>
                  <a:pt x="7023100" y="585788"/>
                  <a:pt x="6978650" y="482600"/>
                  <a:pt x="7200900" y="447675"/>
                </a:cubicBezTo>
                <a:cubicBezTo>
                  <a:pt x="7423150" y="412750"/>
                  <a:pt x="7342188" y="406400"/>
                  <a:pt x="7381875" y="390525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олилиния 34"/>
          <p:cNvSpPr/>
          <p:nvPr/>
        </p:nvSpPr>
        <p:spPr>
          <a:xfrm>
            <a:off x="2847975" y="1321203"/>
            <a:ext cx="3771900" cy="2450697"/>
          </a:xfrm>
          <a:custGeom>
            <a:avLst/>
            <a:gdLst>
              <a:gd name="connsiteX0" fmla="*/ 0 w 3771900"/>
              <a:gd name="connsiteY0" fmla="*/ 2450697 h 2450697"/>
              <a:gd name="connsiteX1" fmla="*/ 1257300 w 3771900"/>
              <a:gd name="connsiteY1" fmla="*/ 107547 h 2450697"/>
              <a:gd name="connsiteX2" fmla="*/ 3771900 w 3771900"/>
              <a:gd name="connsiteY2" fmla="*/ 402822 h 2450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1900" h="2450697">
                <a:moveTo>
                  <a:pt x="0" y="2450697"/>
                </a:moveTo>
                <a:cubicBezTo>
                  <a:pt x="314325" y="1449778"/>
                  <a:pt x="628650" y="448859"/>
                  <a:pt x="1257300" y="107547"/>
                </a:cubicBezTo>
                <a:cubicBezTo>
                  <a:pt x="1885950" y="-233766"/>
                  <a:pt x="3298825" y="340910"/>
                  <a:pt x="3771900" y="402822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олилиния 35"/>
          <p:cNvSpPr/>
          <p:nvPr/>
        </p:nvSpPr>
        <p:spPr>
          <a:xfrm>
            <a:off x="1552575" y="3771900"/>
            <a:ext cx="2361586" cy="276225"/>
          </a:xfrm>
          <a:custGeom>
            <a:avLst/>
            <a:gdLst>
              <a:gd name="connsiteX0" fmla="*/ 0 w 2286000"/>
              <a:gd name="connsiteY0" fmla="*/ 0 h 276225"/>
              <a:gd name="connsiteX1" fmla="*/ 2286000 w 2286000"/>
              <a:gd name="connsiteY1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0" h="276225">
                <a:moveTo>
                  <a:pt x="0" y="0"/>
                </a:moveTo>
                <a:lnTo>
                  <a:pt x="2286000" y="276225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77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AC36D-9C0A-4B32-B085-F9780787DCBC}"/>
              </a:ext>
            </a:extLst>
          </p:cNvPr>
          <p:cNvSpPr txBox="1"/>
          <p:nvPr/>
        </p:nvSpPr>
        <p:spPr>
          <a:xfrm>
            <a:off x="735802" y="640079"/>
            <a:ext cx="432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пользователя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759" y="1415340"/>
            <a:ext cx="1986282" cy="44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2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AC36D-9C0A-4B32-B085-F9780787DCBC}"/>
              </a:ext>
            </a:extLst>
          </p:cNvPr>
          <p:cNvSpPr txBox="1"/>
          <p:nvPr/>
        </p:nvSpPr>
        <p:spPr>
          <a:xfrm>
            <a:off x="735802" y="640079"/>
            <a:ext cx="432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«Обсуждение»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50" y="1511300"/>
            <a:ext cx="1834515" cy="40767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759" y="1511301"/>
            <a:ext cx="1834515" cy="40767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868" y="1511300"/>
            <a:ext cx="1834515" cy="4076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28859" y="5705475"/>
            <a:ext cx="195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ChatroomFragment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064759" y="5705475"/>
            <a:ext cx="183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ChatFragment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8840867" y="5705475"/>
            <a:ext cx="183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FeedFragment</a:t>
            </a:r>
            <a:endParaRPr lang="ru-RU" dirty="0"/>
          </a:p>
        </p:txBody>
      </p:sp>
      <p:sp>
        <p:nvSpPr>
          <p:cNvPr id="7" name="Полилиния 6"/>
          <p:cNvSpPr/>
          <p:nvPr/>
        </p:nvSpPr>
        <p:spPr>
          <a:xfrm>
            <a:off x="3076575" y="1638300"/>
            <a:ext cx="1971675" cy="647700"/>
          </a:xfrm>
          <a:custGeom>
            <a:avLst/>
            <a:gdLst>
              <a:gd name="connsiteX0" fmla="*/ 0 w 1971675"/>
              <a:gd name="connsiteY0" fmla="*/ 647700 h 647700"/>
              <a:gd name="connsiteX1" fmla="*/ 1971675 w 1971675"/>
              <a:gd name="connsiteY1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71675" h="647700">
                <a:moveTo>
                  <a:pt x="0" y="647700"/>
                </a:moveTo>
                <a:lnTo>
                  <a:pt x="197167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 7"/>
          <p:cNvSpPr/>
          <p:nvPr/>
        </p:nvSpPr>
        <p:spPr>
          <a:xfrm>
            <a:off x="2933700" y="5019675"/>
            <a:ext cx="5905500" cy="758379"/>
          </a:xfrm>
          <a:custGeom>
            <a:avLst/>
            <a:gdLst>
              <a:gd name="connsiteX0" fmla="*/ 0 w 5905500"/>
              <a:gd name="connsiteY0" fmla="*/ 0 h 758379"/>
              <a:gd name="connsiteX1" fmla="*/ 1819275 w 5905500"/>
              <a:gd name="connsiteY1" fmla="*/ 666750 h 758379"/>
              <a:gd name="connsiteX2" fmla="*/ 4514850 w 5905500"/>
              <a:gd name="connsiteY2" fmla="*/ 704850 h 758379"/>
              <a:gd name="connsiteX3" fmla="*/ 5905500 w 5905500"/>
              <a:gd name="connsiteY3" fmla="*/ 219075 h 75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0" h="758379">
                <a:moveTo>
                  <a:pt x="0" y="0"/>
                </a:moveTo>
                <a:cubicBezTo>
                  <a:pt x="533400" y="274637"/>
                  <a:pt x="1066800" y="549275"/>
                  <a:pt x="1819275" y="666750"/>
                </a:cubicBezTo>
                <a:cubicBezTo>
                  <a:pt x="2571750" y="784225"/>
                  <a:pt x="3833813" y="779462"/>
                  <a:pt x="4514850" y="704850"/>
                </a:cubicBezTo>
                <a:cubicBezTo>
                  <a:pt x="5195887" y="630238"/>
                  <a:pt x="5550693" y="424656"/>
                  <a:pt x="5905500" y="219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4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986C09-F420-40AE-93AA-C368DCF73FE2}">
  <ds:schemaRefs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32DBBDF-0415-4F4A-A72F-EB449088BF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E267E2-D0C1-458E-BA40-3B641CF83E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405</Words>
  <Application>Microsoft Office PowerPoint</Application>
  <PresentationFormat>Широкоэкранный</PresentationFormat>
  <Paragraphs>67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Microsoft YaHei</vt:lpstr>
      <vt:lpstr>Arial</vt:lpstr>
      <vt:lpstr>Calibri</vt:lpstr>
      <vt:lpstr>Garamond</vt:lpstr>
      <vt:lpstr>Times New Roman</vt:lpstr>
      <vt:lpstr>Wingdings</vt:lpstr>
      <vt:lpstr>Натуральные материалы</vt:lpstr>
      <vt:lpstr>Министерство науки и высшего образования Российской Федерации Федеральное государственное бюджетное образовательное учреждение  высшего образования Уфимский государственный нефтяной технический университет Кафедра вычислительной техники и инженерной кибернетики  КУРСОВАЯ РАБОТА по дисциплине «Разработка мобильных приложений»  РАЗРАБОТКА МОБИЛЬНОГО ПРИЛОЖЕНИЯ ДЛЯ СОЗДАНИЯ И ПРОХОЖДЕНИЕ СОЦИОЛОГИЧЕСКИХ ОПРОСОВ</vt:lpstr>
      <vt:lpstr>Презентация PowerPoint</vt:lpstr>
      <vt:lpstr>Анализ предметной области</vt:lpstr>
      <vt:lpstr>Проектирование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Заключение      В данной курсовой работе было разработано приложение для создание и прохождение социологических опросов, имеющее функционал для создание и прохождение опроса, также реализующее их графическое представление.     Также были проанализированы технологии создания мобильного приложения, выбраны операционная система мобильного устройства для работы программного продукта и среда для ее разработки.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2023-12-10T15:14:12Z</dcterms:created>
  <dcterms:modified xsi:type="dcterms:W3CDTF">2024-06-03T17:57:51Z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